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260" userDrawn="1">
          <p15:clr>
            <a:srgbClr val="A4A3A4"/>
          </p15:clr>
        </p15:guide>
        <p15:guide id="4" orient="horz" pos="11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C7CA"/>
    <a:srgbClr val="C5C3D2"/>
    <a:srgbClr val="C2BECC"/>
    <a:srgbClr val="E8E5E8"/>
    <a:srgbClr val="FCFDFD"/>
    <a:srgbClr val="C7C5D8"/>
    <a:srgbClr val="FBDDE1"/>
    <a:srgbClr val="E4EFE6"/>
    <a:srgbClr val="F4F6ED"/>
    <a:srgbClr val="FFF1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008" y="114"/>
      </p:cViewPr>
      <p:guideLst>
        <p:guide orient="horz" pos="215"/>
        <p:guide pos="2880"/>
        <p:guide orient="horz" pos="2260"/>
        <p:guide orient="horz" pos="11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33EABE-CEEB-45D5-B7AD-941E56A88DD8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4A8FC-8229-4ABA-B9E8-1819192143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9171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4A8FC-8229-4ABA-B9E8-18191921436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4350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C873B71E-9383-8D5D-D7C1-0C4C8D572E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0174"/>
            <a:ext cx="9310254" cy="68731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CA89EB0-4F3C-5FE9-045B-565A83E5A753}"/>
              </a:ext>
            </a:extLst>
          </p:cNvPr>
          <p:cNvSpPr txBox="1"/>
          <p:nvPr/>
        </p:nvSpPr>
        <p:spPr>
          <a:xfrm>
            <a:off x="1316180" y="499054"/>
            <a:ext cx="1482438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latinLnBrk="1"/>
            <a:r>
              <a:rPr lang="ko-KR" altLang="en-US" sz="1200" b="1" i="0" u="none" strike="noStrike" baseline="0" dirty="0">
                <a:solidFill>
                  <a:srgbClr val="221E1F"/>
                </a:solidFill>
                <a:latin typeface="."/>
              </a:rPr>
              <a:t>개인 맞춤 서비스 제공</a:t>
            </a:r>
            <a:endParaRPr lang="ko-KR" altLang="en-US" sz="12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F7123C-3199-E388-4026-5779DBC4C6BC}"/>
              </a:ext>
            </a:extLst>
          </p:cNvPr>
          <p:cNvSpPr txBox="1"/>
          <p:nvPr/>
        </p:nvSpPr>
        <p:spPr>
          <a:xfrm>
            <a:off x="258614" y="2477212"/>
            <a:ext cx="1547093" cy="60016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오차가 최소화되고</a:t>
            </a:r>
          </a:p>
          <a:p>
            <a:pPr algn="ctr"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신속하고 정확한</a:t>
            </a:r>
          </a:p>
          <a:p>
            <a:pPr algn="ctr"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결정이 가능</a:t>
            </a:r>
            <a:endParaRPr lang="ko-KR" altLang="en-US" sz="13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D20A3D-28AD-EF21-F84F-1573692D6D79}"/>
              </a:ext>
            </a:extLst>
          </p:cNvPr>
          <p:cNvSpPr txBox="1"/>
          <p:nvPr/>
        </p:nvSpPr>
        <p:spPr>
          <a:xfrm>
            <a:off x="3260436" y="591387"/>
            <a:ext cx="1678707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latinLnBrk="1"/>
            <a:r>
              <a:rPr lang="ko-KR" altLang="en-US" sz="1200" b="1" i="0" u="none" strike="noStrike" baseline="0">
                <a:solidFill>
                  <a:srgbClr val="221E1F"/>
                </a:solidFill>
                <a:latin typeface="."/>
              </a:rPr>
              <a:t>새로운 산업 생태계 창출</a:t>
            </a:r>
            <a:endParaRPr lang="ko-KR" altLang="en-US" sz="12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B8139C-BC42-6DE6-9BE1-5C65F5D107F9}"/>
              </a:ext>
            </a:extLst>
          </p:cNvPr>
          <p:cNvSpPr txBox="1"/>
          <p:nvPr/>
        </p:nvSpPr>
        <p:spPr>
          <a:xfrm>
            <a:off x="3308922" y="914660"/>
            <a:ext cx="1639457" cy="40011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새로운 일자리와 서비스가 생겨날 수 있음</a:t>
            </a:r>
            <a:endParaRPr lang="ko-KR" altLang="en-US" sz="13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FA5964-7F98-0D9B-BEC7-609082B8BF3A}"/>
              </a:ext>
            </a:extLst>
          </p:cNvPr>
          <p:cNvSpPr txBox="1"/>
          <p:nvPr/>
        </p:nvSpPr>
        <p:spPr>
          <a:xfrm>
            <a:off x="290942" y="2159928"/>
            <a:ext cx="1482438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latinLnBrk="1"/>
            <a:r>
              <a:rPr lang="ko-KR" altLang="en-US" sz="1200" b="1" i="0" u="none" strike="noStrike" baseline="0" dirty="0">
                <a:solidFill>
                  <a:srgbClr val="221E1F"/>
                </a:solidFill>
                <a:latin typeface="."/>
              </a:rPr>
              <a:t>생산성과 효율성 향상</a:t>
            </a:r>
            <a:endParaRPr lang="ko-KR" altLang="en-US" sz="12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855D45-4284-F694-14A9-6E6EAEFE473F}"/>
              </a:ext>
            </a:extLst>
          </p:cNvPr>
          <p:cNvSpPr txBox="1"/>
          <p:nvPr/>
        </p:nvSpPr>
        <p:spPr>
          <a:xfrm>
            <a:off x="4507345" y="2107687"/>
            <a:ext cx="1196106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 latinLnBrk="1"/>
            <a:r>
              <a:rPr lang="ko-KR" altLang="en-US" sz="1200" b="1" i="0" u="none" strike="noStrike" baseline="0" dirty="0">
                <a:solidFill>
                  <a:srgbClr val="221E1F"/>
                </a:solidFill>
                <a:latin typeface="."/>
              </a:rPr>
              <a:t>유연성 강화</a:t>
            </a:r>
            <a:endParaRPr lang="ko-KR" altLang="en-US" sz="12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75F7ED-A09A-49B1-9766-34220C5BBFA1}"/>
              </a:ext>
            </a:extLst>
          </p:cNvPr>
          <p:cNvSpPr txBox="1"/>
          <p:nvPr/>
        </p:nvSpPr>
        <p:spPr>
          <a:xfrm>
            <a:off x="4331851" y="2448682"/>
            <a:ext cx="1547093" cy="60016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환경 변화에</a:t>
            </a:r>
          </a:p>
          <a:p>
            <a:pPr algn="ctr"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유연하게</a:t>
            </a:r>
          </a:p>
          <a:p>
            <a:pPr algn="ctr"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대응할 수 있음</a:t>
            </a:r>
            <a:endParaRPr lang="ko-KR" altLang="en-US" sz="13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FFF848-4A68-06EE-7617-7599E9E40185}"/>
              </a:ext>
            </a:extLst>
          </p:cNvPr>
          <p:cNvSpPr txBox="1"/>
          <p:nvPr/>
        </p:nvSpPr>
        <p:spPr>
          <a:xfrm>
            <a:off x="1279234" y="805527"/>
            <a:ext cx="1639457" cy="60016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사용자의 개별 경험을</a:t>
            </a:r>
          </a:p>
          <a:p>
            <a:pPr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학습함으로써 개인 맞춤 서비스 가능</a:t>
            </a:r>
            <a:endParaRPr lang="ko-KR" altLang="en-US" sz="13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85749F-99E6-6BB6-0B92-DB249E4E746C}"/>
              </a:ext>
            </a:extLst>
          </p:cNvPr>
          <p:cNvSpPr txBox="1"/>
          <p:nvPr/>
        </p:nvSpPr>
        <p:spPr>
          <a:xfrm>
            <a:off x="3459022" y="3891689"/>
            <a:ext cx="1196106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 latinLnBrk="1"/>
            <a:r>
              <a:rPr lang="ko-KR" altLang="en-US" sz="1200" b="1" i="0" u="none" strike="noStrike" baseline="0" dirty="0">
                <a:solidFill>
                  <a:srgbClr val="221E1F"/>
                </a:solidFill>
                <a:latin typeface="."/>
              </a:rPr>
              <a:t>일자리 위협</a:t>
            </a:r>
            <a:endParaRPr lang="ko-KR" altLang="en-US" sz="12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CB08FD9-1086-B786-BE91-28CAA09207A0}"/>
              </a:ext>
            </a:extLst>
          </p:cNvPr>
          <p:cNvSpPr txBox="1"/>
          <p:nvPr/>
        </p:nvSpPr>
        <p:spPr>
          <a:xfrm>
            <a:off x="3260436" y="4181434"/>
            <a:ext cx="1639457" cy="40011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인공지능 로봇에 의해 일자리 대체 문제 발생</a:t>
            </a:r>
            <a:endParaRPr lang="ko-KR" altLang="en-US" sz="13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C4280A-0CFC-454E-CC12-156016C13D6B}"/>
              </a:ext>
            </a:extLst>
          </p:cNvPr>
          <p:cNvSpPr txBox="1"/>
          <p:nvPr/>
        </p:nvSpPr>
        <p:spPr>
          <a:xfrm>
            <a:off x="4294905" y="5721608"/>
            <a:ext cx="1639457" cy="60016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기술적 한계로 인해</a:t>
            </a:r>
          </a:p>
          <a:p>
            <a:pPr algn="ctr"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신뢰성과 안정성이</a:t>
            </a:r>
          </a:p>
          <a:p>
            <a:pPr algn="ctr"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저하될 수 있음</a:t>
            </a:r>
            <a:endParaRPr lang="ko-KR" altLang="en-US" sz="13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F08B82-0EA4-3A9C-5B41-0AE8995179DB}"/>
              </a:ext>
            </a:extLst>
          </p:cNvPr>
          <p:cNvSpPr txBox="1"/>
          <p:nvPr/>
        </p:nvSpPr>
        <p:spPr>
          <a:xfrm>
            <a:off x="4359564" y="5401207"/>
            <a:ext cx="1473195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 latinLnBrk="1"/>
            <a:r>
              <a:rPr lang="ko-KR" altLang="en-US" sz="1200" b="1" i="0" u="none" strike="noStrike" baseline="0" dirty="0">
                <a:solidFill>
                  <a:srgbClr val="221E1F"/>
                </a:solidFill>
                <a:latin typeface="."/>
              </a:rPr>
              <a:t>신뢰성과 안정성 저하</a:t>
            </a:r>
            <a:endParaRPr lang="ko-KR" altLang="en-US" sz="12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16216E-B3A3-83DB-1F9E-A557584F2D8B}"/>
              </a:ext>
            </a:extLst>
          </p:cNvPr>
          <p:cNvSpPr txBox="1"/>
          <p:nvPr/>
        </p:nvSpPr>
        <p:spPr>
          <a:xfrm>
            <a:off x="6354614" y="5716471"/>
            <a:ext cx="1639457" cy="60016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개인 정보 및 민감 정보</a:t>
            </a:r>
          </a:p>
          <a:p>
            <a:pPr algn="ctr"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유출로 인한</a:t>
            </a:r>
          </a:p>
          <a:p>
            <a:pPr algn="ctr"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위험 초래 가능</a:t>
            </a:r>
            <a:endParaRPr lang="ko-KR" altLang="en-US" sz="13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8DE39B0-724A-131B-64BD-6D06DBE56B49}"/>
              </a:ext>
            </a:extLst>
          </p:cNvPr>
          <p:cNvSpPr txBox="1"/>
          <p:nvPr/>
        </p:nvSpPr>
        <p:spPr>
          <a:xfrm>
            <a:off x="6410033" y="5391970"/>
            <a:ext cx="1473195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 latinLnBrk="1"/>
            <a:r>
              <a:rPr lang="ko-KR" altLang="en-US" sz="1200" b="1" i="0" u="none" strike="noStrike" baseline="0">
                <a:solidFill>
                  <a:srgbClr val="221E1F"/>
                </a:solidFill>
                <a:latin typeface="."/>
              </a:rPr>
              <a:t>사생활 침해</a:t>
            </a:r>
            <a:endParaRPr lang="ko-KR" altLang="en-US" sz="1200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FFE3EE-C8C6-085B-D8A8-7920A99BADBE}"/>
              </a:ext>
            </a:extLst>
          </p:cNvPr>
          <p:cNvSpPr txBox="1"/>
          <p:nvPr/>
        </p:nvSpPr>
        <p:spPr>
          <a:xfrm>
            <a:off x="7499928" y="3674043"/>
            <a:ext cx="1288460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 latinLnBrk="1"/>
            <a:r>
              <a:rPr lang="ko-KR" altLang="en-US" sz="1200" b="1" i="0" u="none" strike="noStrike" baseline="0">
                <a:solidFill>
                  <a:srgbClr val="221E1F"/>
                </a:solidFill>
                <a:latin typeface="."/>
              </a:rPr>
              <a:t>책임 소재의 문제</a:t>
            </a:r>
            <a:endParaRPr lang="ko-KR" altLang="en-US" sz="1200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B3BD3B3-3A26-0A8F-FAFC-26CBBE3DFD6F}"/>
              </a:ext>
            </a:extLst>
          </p:cNvPr>
          <p:cNvSpPr txBox="1"/>
          <p:nvPr/>
        </p:nvSpPr>
        <p:spPr>
          <a:xfrm>
            <a:off x="7322126" y="4017287"/>
            <a:ext cx="1639457" cy="60016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algn="ctr" latinLnBrk="1"/>
            <a:r>
              <a:rPr lang="ko-KR" altLang="en-US" sz="1300" b="0" i="0" u="none" strike="noStrike" baseline="0" dirty="0">
                <a:solidFill>
                  <a:srgbClr val="221E1F"/>
                </a:solidFill>
                <a:latin typeface="."/>
              </a:rPr>
              <a:t>인공지능 로봇의 결정에 대한 책임 회피 문제발생 가능</a:t>
            </a:r>
            <a:endParaRPr lang="ko-KR" altLang="en-US" sz="1300" dirty="0"/>
          </a:p>
        </p:txBody>
      </p:sp>
      <p:sp>
        <p:nvSpPr>
          <p:cNvPr id="28" name="타원 27">
            <a:extLst>
              <a:ext uri="{FF2B5EF4-FFF2-40B4-BE49-F238E27FC236}">
                <a16:creationId xmlns:a16="http://schemas.microsoft.com/office/drawing/2014/main" id="{12516980-C882-07E8-FDFC-56ED417AEF00}"/>
              </a:ext>
            </a:extLst>
          </p:cNvPr>
          <p:cNvSpPr/>
          <p:nvPr/>
        </p:nvSpPr>
        <p:spPr>
          <a:xfrm>
            <a:off x="7786255" y="4633228"/>
            <a:ext cx="738909" cy="1820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587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230</TotalTime>
  <Words>83</Words>
  <Application>Microsoft Office PowerPoint</Application>
  <PresentationFormat>화면 슬라이드 쇼(4:3)</PresentationFormat>
  <Paragraphs>26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.</vt:lpstr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27</cp:revision>
  <dcterms:created xsi:type="dcterms:W3CDTF">2024-11-29T07:51:56Z</dcterms:created>
  <dcterms:modified xsi:type="dcterms:W3CDTF">2025-01-20T08:26:17Z</dcterms:modified>
</cp:coreProperties>
</file>